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9" r:id="rId4"/>
    <p:sldId id="270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1" r:id="rId16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5780" autoAdjust="0"/>
  </p:normalViewPr>
  <p:slideViewPr>
    <p:cSldViewPr snapToGrid="0" showGuides="1">
      <p:cViewPr varScale="1">
        <p:scale>
          <a:sx n="75" d="100"/>
          <a:sy n="75" d="100"/>
        </p:scale>
        <p:origin x="366" y="66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Beer and Brewery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Tadd Backus &amp; Austin Webb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June 14,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ABV is found in Louisville, Kentucky</a:t>
            </a:r>
          </a:p>
          <a:p>
            <a:r>
              <a:rPr lang="en-US" dirty="0"/>
              <a:t>Max ABV is 0.125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CD890-7C3D-F47A-D0BD-545CD71B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2" y="1566205"/>
            <a:ext cx="8852831" cy="7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IBU is found in Astoria, Oregon</a:t>
            </a:r>
          </a:p>
          <a:p>
            <a:r>
              <a:rPr lang="en-US" dirty="0"/>
              <a:t>Max IBU is 138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F986A-08E0-38CF-D843-0DCFF330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2" y="1597630"/>
            <a:ext cx="8852831" cy="4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3832-4251-7304-B2EA-CBC892F7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0D2C-18C9-647C-05C9-C0EE5152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3916680"/>
            <a:ext cx="3514409" cy="28344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Minimum: 0.027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Quarter: 0.05</a:t>
            </a:r>
          </a:p>
          <a:p>
            <a:r>
              <a:rPr lang="en-US" dirty="0"/>
              <a:t>Median: 0.057</a:t>
            </a:r>
          </a:p>
          <a:p>
            <a:r>
              <a:rPr lang="en-US" dirty="0"/>
              <a:t>Mean: 0.05991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Quarter: 0.068</a:t>
            </a:r>
          </a:p>
          <a:p>
            <a:r>
              <a:rPr lang="en-US" dirty="0"/>
              <a:t>Max: 0.125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22323-031E-AE6B-3D16-D8B36A74B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0BD198-2BB0-84BE-04D2-6524D6F6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952" y="3851990"/>
            <a:ext cx="4567927" cy="27770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075BF-D076-05C0-9112-BB73AA919F31}"/>
              </a:ext>
            </a:extLst>
          </p:cNvPr>
          <p:cNvCxnSpPr>
            <a:cxnSpLocks/>
          </p:cNvCxnSpPr>
          <p:nvPr/>
        </p:nvCxnSpPr>
        <p:spPr>
          <a:xfrm>
            <a:off x="2677160" y="4172837"/>
            <a:ext cx="1888627" cy="9706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C5A4F-7E19-C121-68DD-19413D440930}"/>
              </a:ext>
            </a:extLst>
          </p:cNvPr>
          <p:cNvCxnSpPr>
            <a:cxnSpLocks/>
          </p:cNvCxnSpPr>
          <p:nvPr/>
        </p:nvCxnSpPr>
        <p:spPr>
          <a:xfrm>
            <a:off x="2677160" y="4622171"/>
            <a:ext cx="2771140" cy="2292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E688F-8C28-7E07-6FDF-11AB5416DE56}"/>
              </a:ext>
            </a:extLst>
          </p:cNvPr>
          <p:cNvCxnSpPr>
            <a:cxnSpLocks/>
          </p:cNvCxnSpPr>
          <p:nvPr/>
        </p:nvCxnSpPr>
        <p:spPr>
          <a:xfrm>
            <a:off x="2465741" y="5043472"/>
            <a:ext cx="3253778" cy="4185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ACB277A-3B96-6AC6-A1F0-8317CD8E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" y="854123"/>
            <a:ext cx="4529897" cy="283449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D7E118-25E7-4D0B-C1A1-33855E995366}"/>
              </a:ext>
            </a:extLst>
          </p:cNvPr>
          <p:cNvCxnSpPr>
            <a:cxnSpLocks/>
          </p:cNvCxnSpPr>
          <p:nvPr/>
        </p:nvCxnSpPr>
        <p:spPr>
          <a:xfrm flipH="1" flipV="1">
            <a:off x="1794647" y="3429000"/>
            <a:ext cx="772416" cy="21012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243994-C750-8A81-B8C7-DA2402F685DB}"/>
              </a:ext>
            </a:extLst>
          </p:cNvPr>
          <p:cNvCxnSpPr>
            <a:cxnSpLocks/>
          </p:cNvCxnSpPr>
          <p:nvPr/>
        </p:nvCxnSpPr>
        <p:spPr>
          <a:xfrm>
            <a:off x="2847543" y="6006413"/>
            <a:ext cx="33754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D4BDB8-9F4A-14F9-6913-8D84BA7EF7A0}"/>
              </a:ext>
            </a:extLst>
          </p:cNvPr>
          <p:cNvCxnSpPr>
            <a:cxnSpLocks/>
          </p:cNvCxnSpPr>
          <p:nvPr/>
        </p:nvCxnSpPr>
        <p:spPr>
          <a:xfrm flipV="1">
            <a:off x="2014623" y="5240536"/>
            <a:ext cx="6443577" cy="12059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41D0-7589-28BA-3C5D-99C80A4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ABV and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F91-A74A-4A31-97A3-84979C67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074920"/>
            <a:ext cx="8745363" cy="1676257"/>
          </a:xfrm>
        </p:spPr>
        <p:txBody>
          <a:bodyPr>
            <a:normAutofit/>
          </a:bodyPr>
          <a:lstStyle/>
          <a:p>
            <a:r>
              <a:rPr lang="en-US" dirty="0"/>
              <a:t>The correlation coefficient is 0.6706</a:t>
            </a:r>
          </a:p>
          <a:p>
            <a:r>
              <a:rPr lang="en-US" dirty="0"/>
              <a:t>This suggests that ABV and IBU moderately influence the other. As one increases, the other also increases.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8093-D3B7-1229-91EF-B687E95D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EF02D-0F84-A782-B3BB-1D316F03B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62" y="987351"/>
            <a:ext cx="6198860" cy="37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AD6C-93B1-0809-C7AC-0DE9E65C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2A51-C11A-2678-D503-06CFA0AA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further our investigation and identify the difference with respect to ABV and IBU between IPAs and other ales.</a:t>
            </a:r>
          </a:p>
          <a:p>
            <a:r>
              <a:rPr lang="en-US" dirty="0"/>
              <a:t>We also conducted all the previous tests and plots with the missing values imputed as the mean of those columns. </a:t>
            </a:r>
          </a:p>
          <a:p>
            <a:r>
              <a:rPr lang="en-US" dirty="0"/>
              <a:t>We would like to see if there is significant difference between the ways we deal with the missing values.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CA2E-66A8-9043-C335-C3C52A9D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8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C1E7-F202-BEA9-6849-84E42CAC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875C-4802-2404-3FB9-1AE9367E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32" y="1295543"/>
            <a:ext cx="8745363" cy="2133457"/>
          </a:xfrm>
        </p:spPr>
        <p:txBody>
          <a:bodyPr/>
          <a:lstStyle/>
          <a:p>
            <a:r>
              <a:rPr lang="en-US" dirty="0"/>
              <a:t>Tadd Backus</a:t>
            </a:r>
          </a:p>
          <a:p>
            <a:pPr lvl="1"/>
            <a:r>
              <a:rPr lang="en-US" dirty="0"/>
              <a:t>tbackus@mail.smu.edu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189-9BDC-905D-0A81-7602EC953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9E5FF4-E855-09C3-4DA3-2DDB527FB01B}"/>
              </a:ext>
            </a:extLst>
          </p:cNvPr>
          <p:cNvSpPr txBox="1">
            <a:spLocks/>
          </p:cNvSpPr>
          <p:nvPr/>
        </p:nvSpPr>
        <p:spPr>
          <a:xfrm>
            <a:off x="89832" y="2804302"/>
            <a:ext cx="8745363" cy="2133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Austin Webb</a:t>
            </a:r>
          </a:p>
          <a:p>
            <a:pPr lvl="1"/>
            <a:r>
              <a:rPr lang="en-US" dirty="0"/>
              <a:t>austinwebb@mail.smu.edu</a:t>
            </a:r>
          </a:p>
        </p:txBody>
      </p:sp>
    </p:spTree>
    <p:extLst>
      <p:ext uri="{BB962C8B-B14F-4D97-AF65-F5344CB8AC3E}">
        <p14:creationId xmlns:p14="http://schemas.microsoft.com/office/powerpoint/2010/main" val="66059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2631050"/>
            <a:ext cx="8548689" cy="36251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Beer Dataset:</a:t>
            </a:r>
          </a:p>
          <a:p>
            <a:pPr lvl="1"/>
            <a:r>
              <a:rPr lang="en-US" dirty="0"/>
              <a:t>2,410 rows and 7 columns</a:t>
            </a:r>
          </a:p>
          <a:p>
            <a:pPr lvl="1"/>
            <a:r>
              <a:rPr lang="en-US" dirty="0"/>
              <a:t>Name: Name of the beer</a:t>
            </a:r>
          </a:p>
          <a:p>
            <a:pPr lvl="1"/>
            <a:r>
              <a:rPr lang="en-US" dirty="0" err="1"/>
              <a:t>Beer_ID</a:t>
            </a:r>
            <a:r>
              <a:rPr lang="en-US" dirty="0"/>
              <a:t>: Unique identifier of the beer</a:t>
            </a:r>
          </a:p>
          <a:p>
            <a:pPr lvl="1"/>
            <a:r>
              <a:rPr lang="en-US" dirty="0"/>
              <a:t>ABV: Alcoholic by volume of the beer</a:t>
            </a:r>
          </a:p>
          <a:p>
            <a:pPr lvl="1"/>
            <a:r>
              <a:rPr lang="en-US" dirty="0"/>
              <a:t>IBU: International bitterness units of the beer</a:t>
            </a:r>
          </a:p>
          <a:p>
            <a:pPr lvl="1"/>
            <a:r>
              <a:rPr lang="en-US" dirty="0" err="1"/>
              <a:t>Brewery_ID</a:t>
            </a:r>
            <a:r>
              <a:rPr lang="en-US" dirty="0"/>
              <a:t>: Brewery id associated with the beer</a:t>
            </a:r>
          </a:p>
          <a:p>
            <a:pPr lvl="1"/>
            <a:r>
              <a:rPr lang="en-US" dirty="0"/>
              <a:t>Style: Style of the beer</a:t>
            </a:r>
          </a:p>
          <a:p>
            <a:pPr lvl="1"/>
            <a:r>
              <a:rPr lang="en-US" dirty="0"/>
              <a:t>Ounces: Ounces of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160CB-65FF-B36D-E79B-30A74331B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1056977"/>
            <a:ext cx="8591812" cy="15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3738932"/>
            <a:ext cx="8548689" cy="2517258"/>
          </a:xfrm>
        </p:spPr>
        <p:txBody>
          <a:bodyPr>
            <a:normAutofit/>
          </a:bodyPr>
          <a:lstStyle/>
          <a:p>
            <a:r>
              <a:rPr lang="en-US" dirty="0"/>
              <a:t>Brewery Dataset:</a:t>
            </a:r>
          </a:p>
          <a:p>
            <a:pPr lvl="1"/>
            <a:r>
              <a:rPr lang="en-US" dirty="0"/>
              <a:t>558 rows and 4 columns</a:t>
            </a:r>
          </a:p>
          <a:p>
            <a:pPr lvl="1"/>
            <a:r>
              <a:rPr lang="en-US" dirty="0" err="1"/>
              <a:t>Brew_id</a:t>
            </a:r>
            <a:r>
              <a:rPr lang="en-US" dirty="0"/>
              <a:t>: Unique identifiers of the brewery</a:t>
            </a:r>
          </a:p>
          <a:p>
            <a:pPr lvl="1"/>
            <a:r>
              <a:rPr lang="en-US" dirty="0"/>
              <a:t>Name: Name of the brewery</a:t>
            </a:r>
          </a:p>
          <a:p>
            <a:pPr lvl="1"/>
            <a:r>
              <a:rPr lang="en-US" dirty="0"/>
              <a:t>City: City where the brewery is located</a:t>
            </a:r>
          </a:p>
          <a:p>
            <a:pPr lvl="1"/>
            <a:r>
              <a:rPr lang="en-US" dirty="0"/>
              <a:t>State: U.S. state where the brewery is located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19435-43DC-2DED-BDC2-A588EAB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25" y="935996"/>
            <a:ext cx="6725730" cy="249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200F-86B1-28A1-8D5A-8EAE2C3C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in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687CA-E06F-DF64-04CA-656204AD6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1CB3AAC-3C95-758C-11B3-D76ADF98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33" y="1153777"/>
            <a:ext cx="6761117" cy="327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ACC87-2B6D-F4E1-9FB0-C624C11D2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7" y="3280120"/>
            <a:ext cx="1674565" cy="2300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2EB6F-6AA1-8454-599F-4E1479263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484" y="4112569"/>
            <a:ext cx="1886213" cy="2333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B91BC-7790-15B8-30E7-4708B63BA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734" y="3429000"/>
            <a:ext cx="1679190" cy="2733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336DE-DA2C-427C-E89C-394292567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594" y="1153777"/>
            <a:ext cx="1737497" cy="243934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51D009-55FA-8A4B-1634-895328D6116C}"/>
              </a:ext>
            </a:extLst>
          </p:cNvPr>
          <p:cNvCxnSpPr>
            <a:cxnSpLocks/>
          </p:cNvCxnSpPr>
          <p:nvPr/>
        </p:nvCxnSpPr>
        <p:spPr>
          <a:xfrm flipV="1">
            <a:off x="1859280" y="2752407"/>
            <a:ext cx="1447800" cy="7838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85835-78EB-5652-AB5C-8A620745F875}"/>
              </a:ext>
            </a:extLst>
          </p:cNvPr>
          <p:cNvCxnSpPr>
            <a:cxnSpLocks/>
          </p:cNvCxnSpPr>
          <p:nvPr/>
        </p:nvCxnSpPr>
        <p:spPr>
          <a:xfrm flipH="1" flipV="1">
            <a:off x="4075826" y="3536291"/>
            <a:ext cx="822975" cy="82786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3C8004-3F31-3C8D-E93C-D46C2DF5ECE0}"/>
              </a:ext>
            </a:extLst>
          </p:cNvPr>
          <p:cNvCxnSpPr>
            <a:cxnSpLocks/>
          </p:cNvCxnSpPr>
          <p:nvPr/>
        </p:nvCxnSpPr>
        <p:spPr>
          <a:xfrm flipH="1" flipV="1">
            <a:off x="5504697" y="2179320"/>
            <a:ext cx="1818842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716DF-D2A5-F724-EB1D-E78F49D8A4DB}"/>
              </a:ext>
            </a:extLst>
          </p:cNvPr>
          <p:cNvCxnSpPr>
            <a:cxnSpLocks/>
          </p:cNvCxnSpPr>
          <p:nvPr/>
        </p:nvCxnSpPr>
        <p:spPr>
          <a:xfrm flipH="1">
            <a:off x="6196734" y="1452273"/>
            <a:ext cx="2093826" cy="9379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7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5C4A-3A73-417D-8576-75425BF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the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84B7-383C-A954-E5BB-766A1CCC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758344"/>
            <a:ext cx="8745363" cy="1397290"/>
          </a:xfrm>
        </p:spPr>
        <p:txBody>
          <a:bodyPr/>
          <a:lstStyle/>
          <a:p>
            <a:r>
              <a:rPr lang="en-US" dirty="0"/>
              <a:t>ABV has 62 missing values (2.57%)</a:t>
            </a:r>
          </a:p>
          <a:p>
            <a:r>
              <a:rPr lang="en-US" dirty="0"/>
              <a:t>IBV has 1005 missing values (41.70%)</a:t>
            </a:r>
          </a:p>
          <a:p>
            <a:r>
              <a:rPr lang="en-US" dirty="0"/>
              <a:t>Deleted the observations with missing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2378-D704-C674-A0E2-999AE8CAB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6D4C7-1A88-8479-2DF8-F52279D1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9" y="970345"/>
            <a:ext cx="8501531" cy="604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9C28F-EE7A-35C8-D39C-A83F2EC79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949" y="3311872"/>
            <a:ext cx="5779286" cy="33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ABV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7BCD29-87D6-DFF0-CC26-DC6CBAC75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949715"/>
            <a:ext cx="1500188" cy="26806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993E275-6DD7-88C3-DCA2-0CADFC04F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520" y="949715"/>
            <a:ext cx="1467694" cy="2680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5B1A95-5F90-0A26-3395-A54BF36CF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34" y="949715"/>
            <a:ext cx="1467694" cy="2680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C304AD-4825-D839-3A3D-04636DD69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748" y="949715"/>
            <a:ext cx="1467694" cy="27133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2A7E6B0-CEF3-E5ED-5A91-CF5EA0842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362" y="949714"/>
            <a:ext cx="1486550" cy="26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ABV compares to each other</a:t>
            </a:r>
          </a:p>
          <a:p>
            <a:r>
              <a:rPr lang="en-US" dirty="0"/>
              <a:t>Horizontal line is the mean (0.05564)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A54F0-5D62-4015-A5A2-5BA343A5F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58"/>
          <a:stretch/>
        </p:blipFill>
        <p:spPr>
          <a:xfrm>
            <a:off x="1649433" y="824788"/>
            <a:ext cx="5824318" cy="48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IBU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A2C83-00C0-B249-9C97-DC2E01F7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88" y="945300"/>
            <a:ext cx="1412636" cy="2623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A4C0E-97F2-AA38-0E47-C679ABC3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46" y="945300"/>
            <a:ext cx="1400765" cy="2623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88FD3-4071-3D57-5314-144644C77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233" y="945300"/>
            <a:ext cx="1400370" cy="2633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4075F5-1B17-0238-B6B7-D1B6370D9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925" y="945299"/>
            <a:ext cx="1400370" cy="2633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B69DC7-4125-A1BF-D5C5-482E2062F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617" y="945299"/>
            <a:ext cx="1412339" cy="26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IBU compares to each other</a:t>
            </a:r>
          </a:p>
          <a:p>
            <a:r>
              <a:rPr lang="en-US" dirty="0"/>
              <a:t>Horizontal line is the mean (41.4151)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60714-B641-E73D-F1B4-803FB63FB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28"/>
          <a:stretch/>
        </p:blipFill>
        <p:spPr>
          <a:xfrm>
            <a:off x="1714525" y="766245"/>
            <a:ext cx="5694134" cy="48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1746</TotalTime>
  <Words>435</Words>
  <Application>Microsoft Office PowerPoint</Application>
  <PresentationFormat>Custom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Times New Roman</vt:lpstr>
      <vt:lpstr>brand 2019</vt:lpstr>
      <vt:lpstr>Beer and Brewery</vt:lpstr>
      <vt:lpstr>What is the Data?</vt:lpstr>
      <vt:lpstr>What is the Data?</vt:lpstr>
      <vt:lpstr>How Many Breweries in Each State</vt:lpstr>
      <vt:lpstr>Address the Missing Values</vt:lpstr>
      <vt:lpstr>Median ABV for Each State</vt:lpstr>
      <vt:lpstr>Median ABV for Each State</vt:lpstr>
      <vt:lpstr>Median IBU for Each State</vt:lpstr>
      <vt:lpstr>Median IBU for Each State</vt:lpstr>
      <vt:lpstr>Max ABV</vt:lpstr>
      <vt:lpstr>Max IBU</vt:lpstr>
      <vt:lpstr>ABV Statistics</vt:lpstr>
      <vt:lpstr>Relationship Between ABV and IBU</vt:lpstr>
      <vt:lpstr>Future of the Project</vt:lpstr>
      <vt:lpstr>Contact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Webb, Austin</cp:lastModifiedBy>
  <cp:revision>43</cp:revision>
  <cp:lastPrinted>2021-05-12T17:20:55Z</cp:lastPrinted>
  <dcterms:created xsi:type="dcterms:W3CDTF">2021-08-31T14:05:53Z</dcterms:created>
  <dcterms:modified xsi:type="dcterms:W3CDTF">2022-06-17T04:28:35Z</dcterms:modified>
</cp:coreProperties>
</file>